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4" r:id="rId2"/>
    <p:sldId id="330" r:id="rId3"/>
    <p:sldId id="331" r:id="rId4"/>
    <p:sldId id="332" r:id="rId5"/>
    <p:sldId id="323" r:id="rId6"/>
    <p:sldId id="322" r:id="rId7"/>
    <p:sldId id="324" r:id="rId8"/>
    <p:sldId id="339" r:id="rId9"/>
    <p:sldId id="326" r:id="rId10"/>
    <p:sldId id="327" r:id="rId11"/>
    <p:sldId id="325" r:id="rId12"/>
    <p:sldId id="328" r:id="rId13"/>
    <p:sldId id="329" r:id="rId14"/>
    <p:sldId id="270" r:id="rId15"/>
    <p:sldId id="268" r:id="rId16"/>
    <p:sldId id="277" r:id="rId17"/>
    <p:sldId id="295" r:id="rId18"/>
    <p:sldId id="279" r:id="rId19"/>
    <p:sldId id="319" r:id="rId20"/>
    <p:sldId id="281" r:id="rId21"/>
    <p:sldId id="282" r:id="rId22"/>
    <p:sldId id="301" r:id="rId23"/>
    <p:sldId id="296" r:id="rId24"/>
    <p:sldId id="297" r:id="rId25"/>
    <p:sldId id="302" r:id="rId26"/>
    <p:sldId id="314" r:id="rId27"/>
    <p:sldId id="291" r:id="rId28"/>
    <p:sldId id="271" r:id="rId29"/>
    <p:sldId id="334" r:id="rId30"/>
    <p:sldId id="335" r:id="rId31"/>
    <p:sldId id="336" r:id="rId32"/>
    <p:sldId id="337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 varScale="1">
        <p:scale>
          <a:sx n="73" d="100"/>
          <a:sy n="7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5AE0F-D6C0-46CE-BD5B-BBD020C4B936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9FF51-E86D-49DE-AE01-21A1EAAC20D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3FAB-3BEC-4054-A625-657D2535BF23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F33E-9770-43E1-9C8C-3CC8D457817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F33E-9770-43E1-9C8C-3CC8D4578173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F33E-9770-43E1-9C8C-3CC8D4578173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F33E-9770-43E1-9C8C-3CC8D4578173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show the phrase of </a:t>
            </a:r>
            <a:r>
              <a:rPr lang="en-US" baseline="0" dirty="0" err="1" smtClean="0"/>
              <a:t>mitchell</a:t>
            </a:r>
            <a:r>
              <a:rPr lang="en-US" baseline="0" dirty="0" smtClean="0"/>
              <a:t> Levy ,past president of SCC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“This initiative can work only if clinicians implement these tools in their institutions, begin to measure their results."</a:t>
            </a:r>
            <a:endParaRPr lang="th-TH" sz="1800" dirty="0" smtClean="0">
              <a:latin typeface="Arial" pitchFamily="34" charset="0"/>
            </a:endParaRP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0FC2-A478-4C4E-924B-0CF695A615F4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61E8-3A75-49B6-8C6B-F6B4FE921E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95B1-E71C-4A12-8A23-6462E6F2B80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DD9A-3053-4F53-B70A-40F1C08FFD61}" type="datetimeFigureOut">
              <a:rPr lang="th-TH" smtClean="0"/>
              <a:pPr/>
              <a:t>10/03/56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1F4B-E585-4DD0-BBCF-CD46C166E91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3" y="571482"/>
            <a:ext cx="83058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5400" b="1" dirty="0" smtClean="0"/>
              <a:t>แนวทางการพัฒนาการดูแลผู้ป่วย </a:t>
            </a:r>
            <a:r>
              <a:rPr lang="en-US" sz="5400" b="1" dirty="0" smtClean="0"/>
              <a:t>sepsis</a:t>
            </a:r>
            <a:r>
              <a:rPr lang="th-TH" sz="5400" b="1" dirty="0" smtClean="0"/>
              <a:t> อย่างเป็นระบบ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6286520"/>
            <a:ext cx="4357718" cy="42860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th-TH" sz="2800" dirty="0" smtClean="0">
                <a:solidFill>
                  <a:schemeClr val="tx1"/>
                </a:solidFill>
              </a:rPr>
              <a:t>โรงพยาบาลพุทธชินราช พิษณุโลก</a:t>
            </a:r>
          </a:p>
          <a:p>
            <a:pPr eaLnBrk="1" hangingPunct="1"/>
            <a:endParaRPr lang="th-TH" sz="3600" dirty="0" smtClean="0"/>
          </a:p>
        </p:txBody>
      </p:sp>
      <p:pic>
        <p:nvPicPr>
          <p:cNvPr id="5" name="รูปภาพ 4" descr="andy cartoon.gif"/>
          <p:cNvPicPr>
            <a:picLocks noChangeAspect="1"/>
          </p:cNvPicPr>
          <p:nvPr/>
        </p:nvPicPr>
        <p:blipFill>
          <a:blip r:embed="rId2">
            <a:biLevel thresh="50000"/>
          </a:blip>
          <a:srcRect l="26923" t="8948" r="11538" b="13344"/>
          <a:stretch>
            <a:fillRect/>
          </a:stretch>
        </p:blipFill>
        <p:spPr>
          <a:xfrm>
            <a:off x="7143768" y="4143380"/>
            <a:ext cx="742955" cy="1393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4786322"/>
            <a:ext cx="37000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 นพ. รัฐภูมิ ชามพูนท</a:t>
            </a:r>
          </a:p>
          <a:p>
            <a:r>
              <a:rPr lang="th-TH" sz="2400" b="1" dirty="0" smtClean="0"/>
              <a:t> คุณ </a:t>
            </a:r>
            <a:r>
              <a:rPr lang="th-TH" sz="2400" b="1" dirty="0" err="1" smtClean="0"/>
              <a:t>นาตยา</a:t>
            </a:r>
            <a:r>
              <a:rPr lang="th-TH" sz="2400" b="1" dirty="0" smtClean="0"/>
              <a:t> คำสว่าง</a:t>
            </a:r>
          </a:p>
          <a:p>
            <a:r>
              <a:rPr lang="th-TH" sz="2400" dirty="0" smtClean="0"/>
              <a:t> แผนกอายุรก</a:t>
            </a:r>
            <a:r>
              <a:rPr lang="th-TH" sz="2400" dirty="0" err="1" smtClean="0"/>
              <a:t>รรม</a:t>
            </a:r>
            <a:endParaRPr lang="th-TH" sz="2400" dirty="0" smtClean="0"/>
          </a:p>
          <a:p>
            <a:r>
              <a:rPr lang="th-TH" sz="2400" dirty="0" smtClean="0"/>
              <a:t> หน่วยโรคระบบหายใจและเวชบำบัดวิกฤต</a:t>
            </a:r>
            <a:endParaRPr lang="th-TH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3116"/>
            <a:ext cx="4591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143512"/>
            <a:ext cx="46053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www.sepsiseasy.com</a:t>
            </a:r>
            <a:endParaRPr lang="th-TH" sz="4000" dirty="0"/>
          </a:p>
        </p:txBody>
      </p:sp>
      <p:pic>
        <p:nvPicPr>
          <p:cNvPr id="8" name="รูปภาพ 7" descr="nataya cartoon_resiz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4071942"/>
            <a:ext cx="610650" cy="143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Conduct a risk assessment analysis to identify what may prevent you from reaching the future you envision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Create the operational effectiveness 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Develop the action plan and measurements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Document the action plan</a:t>
            </a:r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92869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Strategic Planning process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5786478" cy="135732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Strategy for </a:t>
            </a:r>
            <a:br>
              <a:rPr lang="en-US" b="1" dirty="0" smtClean="0"/>
            </a:br>
            <a:r>
              <a:rPr lang="en-US" b="1" dirty="0" smtClean="0"/>
              <a:t>operational effectiveness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332037"/>
            <a:ext cx="582931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Forming the Team</a:t>
            </a:r>
          </a:p>
          <a:p>
            <a:r>
              <a:rPr lang="en-US" dirty="0" smtClean="0"/>
              <a:t>Setting Aims</a:t>
            </a:r>
          </a:p>
          <a:p>
            <a:r>
              <a:rPr lang="en-US" dirty="0" smtClean="0"/>
              <a:t>Establishing Measures</a:t>
            </a:r>
          </a:p>
          <a:p>
            <a:r>
              <a:rPr lang="en-US" dirty="0" smtClean="0"/>
              <a:t>Selecting Changes</a:t>
            </a:r>
          </a:p>
          <a:p>
            <a:r>
              <a:rPr lang="en-US" dirty="0" smtClean="0"/>
              <a:t>Testing Changes</a:t>
            </a:r>
          </a:p>
          <a:p>
            <a:r>
              <a:rPr lang="en-US" dirty="0" smtClean="0"/>
              <a:t>Implementing Changes</a:t>
            </a:r>
          </a:p>
          <a:p>
            <a:r>
              <a:rPr lang="en-US" dirty="0" smtClean="0"/>
              <a:t>Spreading Changes</a:t>
            </a:r>
          </a:p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429264"/>
            <a:ext cx="2533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6" y="928670"/>
            <a:ext cx="2786055" cy="9890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smtClean="0"/>
              <a:t>SEPSIS</a:t>
            </a:r>
            <a:endParaRPr lang="th-TH" sz="4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2" y="2428868"/>
            <a:ext cx="8072465" cy="32147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Non-severe </a:t>
            </a:r>
            <a:r>
              <a:rPr lang="en-US" sz="4400" b="1" dirty="0" smtClean="0"/>
              <a:t> </a:t>
            </a:r>
          </a:p>
          <a:p>
            <a:pPr>
              <a:buNone/>
            </a:pPr>
            <a:r>
              <a:rPr lang="en-US" sz="4400" b="1" dirty="0" smtClean="0"/>
              <a:t>   sepsis</a:t>
            </a:r>
          </a:p>
          <a:p>
            <a:pPr>
              <a:buNone/>
            </a:pPr>
            <a:endParaRPr lang="en-US" sz="4400" b="1" u="sng" dirty="0" smtClean="0">
              <a:solidFill>
                <a:srgbClr val="FF0000"/>
              </a:solidFill>
            </a:endParaRP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Severe  </a:t>
            </a: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  severe sepsis, septic shock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071679"/>
            <a:ext cx="8229600" cy="392909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Community-acquired</a:t>
            </a:r>
          </a:p>
          <a:p>
            <a:pPr>
              <a:buNone/>
            </a:pPr>
            <a:r>
              <a:rPr lang="th-TH" dirty="0" smtClean="0"/>
              <a:t>     มาจากบ้าน,ไม่เคยมาโรงพยาบาล, เชื้อ</a:t>
            </a:r>
            <a:r>
              <a:rPr lang="en-US" dirty="0" smtClean="0"/>
              <a:t> community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Hospital-acquired</a:t>
            </a:r>
          </a:p>
          <a:p>
            <a:pPr>
              <a:buNone/>
            </a:pPr>
            <a:r>
              <a:rPr lang="th-TH" dirty="0" smtClean="0"/>
              <a:t>     อยู่ในโรงพยาบาล, เชื้อในโรงพยาบาล, เคยมาโรงพยาบาล,</a:t>
            </a:r>
            <a:r>
              <a:rPr lang="en-US" dirty="0" smtClean="0"/>
              <a:t> </a:t>
            </a:r>
            <a:r>
              <a:rPr lang="en-US" dirty="0" err="1" smtClean="0"/>
              <a:t>nosocomial</a:t>
            </a:r>
            <a:r>
              <a:rPr lang="en-US" dirty="0" smtClean="0"/>
              <a:t> infection</a:t>
            </a:r>
            <a:endParaRPr lang="th-TH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786055" cy="9890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smtClean="0"/>
              <a:t>SEPSIS</a:t>
            </a:r>
            <a:endParaRPr lang="th-TH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3"/>
          <p:cNvSpPr>
            <a:spLocks noGrp="1"/>
          </p:cNvSpPr>
          <p:nvPr>
            <p:ph type="title"/>
          </p:nvPr>
        </p:nvSpPr>
        <p:spPr>
          <a:xfrm>
            <a:off x="1500166" y="642918"/>
            <a:ext cx="5572164" cy="7143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000" b="1" dirty="0" smtClean="0">
                <a:latin typeface="+mn-lt"/>
              </a:rPr>
              <a:t>กระบวนการดูแลผู้ป่วย </a:t>
            </a:r>
            <a:r>
              <a:rPr lang="en-US" sz="2000" b="1" dirty="0" smtClean="0">
                <a:latin typeface="+mn-lt"/>
                <a:cs typeface="Angsana New" pitchFamily="18" charset="-34"/>
              </a:rPr>
              <a:t>Severe sepsis  and  septic  shock</a:t>
            </a:r>
            <a:br>
              <a:rPr lang="en-US" sz="2000" b="1" dirty="0" smtClean="0">
                <a:latin typeface="+mn-lt"/>
                <a:cs typeface="Angsana New" pitchFamily="18" charset="-34"/>
              </a:rPr>
            </a:br>
            <a:r>
              <a:rPr lang="th-TH" sz="2000" b="1" dirty="0" smtClean="0">
                <a:latin typeface="+mn-lt"/>
              </a:rPr>
              <a:t>โรงพยาบาลพุทธชินราช  พิษณุโลก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160184" y="1608535"/>
            <a:ext cx="3429000" cy="6429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 </a:t>
            </a: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Severe sepsis  and  septic  shock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85918" y="5572140"/>
            <a:ext cx="2095500" cy="375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ย้ายกลับ </a:t>
            </a: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ward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85984" y="4857760"/>
            <a:ext cx="1143000" cy="375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ICU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143251" y="3965974"/>
            <a:ext cx="2095500" cy="373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CPG  Sepsis + 6 bundle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1003" y="3965974"/>
            <a:ext cx="2095500" cy="373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CPG  Sepsis + Rule of  3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508754" y="2625330"/>
            <a:ext cx="2000249" cy="3750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อยู่ในโรงพยาบาล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71604" y="2571744"/>
            <a:ext cx="1714500" cy="3750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จากบ้าน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225121" y="3323035"/>
            <a:ext cx="2418846" cy="373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SOS monitor + CPG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81001" y="3268268"/>
            <a:ext cx="2000251" cy="375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โรงพยาบาลชุมชน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429000" y="3268268"/>
            <a:ext cx="1143000" cy="375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ER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785918" y="6286520"/>
            <a:ext cx="2095500" cy="373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Discharge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9" name="รูปร่าง 18"/>
          <p:cNvCxnSpPr>
            <a:cxnSpLocks noChangeShapeType="1"/>
            <a:stCxn id="7" idx="3"/>
          </p:cNvCxnSpPr>
          <p:nvPr/>
        </p:nvCxnSpPr>
        <p:spPr bwMode="auto">
          <a:xfrm>
            <a:off x="6589184" y="1930006"/>
            <a:ext cx="863600" cy="696515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3" name="รูปร่าง 22"/>
          <p:cNvCxnSpPr>
            <a:stCxn id="7" idx="1"/>
          </p:cNvCxnSpPr>
          <p:nvPr/>
        </p:nvCxnSpPr>
        <p:spPr>
          <a:xfrm rot="10800000" flipV="1">
            <a:off x="2207687" y="1930003"/>
            <a:ext cx="952500" cy="642938"/>
          </a:xfrm>
          <a:prstGeom prst="bentConnector2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รูปร่าง 24"/>
          <p:cNvCxnSpPr>
            <a:cxnSpLocks noChangeShapeType="1"/>
            <a:stCxn id="13" idx="3"/>
            <a:endCxn id="16" idx="0"/>
          </p:cNvCxnSpPr>
          <p:nvPr/>
        </p:nvCxnSpPr>
        <p:spPr bwMode="auto">
          <a:xfrm>
            <a:off x="3286104" y="2759268"/>
            <a:ext cx="714396" cy="509000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3" name="รูปร่าง 32"/>
          <p:cNvCxnSpPr>
            <a:stCxn id="13" idx="1"/>
          </p:cNvCxnSpPr>
          <p:nvPr/>
        </p:nvCxnSpPr>
        <p:spPr>
          <a:xfrm rot="10800000" flipV="1">
            <a:off x="1285856" y="2759860"/>
            <a:ext cx="285751" cy="509588"/>
          </a:xfrm>
          <a:prstGeom prst="bentConnector2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rot="5400000">
            <a:off x="1126175" y="3802991"/>
            <a:ext cx="321469" cy="211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rot="5400000">
            <a:off x="3840827" y="3802990"/>
            <a:ext cx="321469" cy="211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269843" y="3160049"/>
            <a:ext cx="321469" cy="211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หักมุม 50"/>
          <p:cNvCxnSpPr>
            <a:cxnSpLocks noChangeShapeType="1"/>
            <a:stCxn id="11" idx="2"/>
            <a:endCxn id="10" idx="2"/>
          </p:cNvCxnSpPr>
          <p:nvPr/>
        </p:nvCxnSpPr>
        <p:spPr bwMode="auto">
          <a:xfrm rot="16200000" flipH="1">
            <a:off x="2809282" y="2959302"/>
            <a:ext cx="1190" cy="2762249"/>
          </a:xfrm>
          <a:prstGeom prst="bentConnector3">
            <a:avLst>
              <a:gd name="adj1" fmla="val 26221773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3" name="ลูกศรเชื่อมต่อแบบตรง 52"/>
          <p:cNvCxnSpPr/>
          <p:nvPr/>
        </p:nvCxnSpPr>
        <p:spPr>
          <a:xfrm rot="5400000">
            <a:off x="2751390" y="4749544"/>
            <a:ext cx="214313" cy="211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สี่เหลี่ยมผืนผ้า 53"/>
          <p:cNvSpPr/>
          <p:nvPr/>
        </p:nvSpPr>
        <p:spPr>
          <a:xfrm>
            <a:off x="2214546" y="5214950"/>
            <a:ext cx="2095500" cy="3762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ทุเลา</a:t>
            </a: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1857356" y="4357694"/>
            <a:ext cx="2095500" cy="3762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Fast  Track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214546" y="5929330"/>
            <a:ext cx="2095500" cy="37504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ทุเลา</a:t>
            </a:r>
          </a:p>
        </p:txBody>
      </p:sp>
      <p:cxnSp>
        <p:nvCxnSpPr>
          <p:cNvPr id="58" name="รูปร่าง 57"/>
          <p:cNvCxnSpPr>
            <a:cxnSpLocks noChangeShapeType="1"/>
            <a:stCxn id="14" idx="2"/>
            <a:endCxn id="9" idx="3"/>
          </p:cNvCxnSpPr>
          <p:nvPr/>
        </p:nvCxnSpPr>
        <p:spPr bwMode="auto">
          <a:xfrm rot="5400000">
            <a:off x="4757568" y="2368307"/>
            <a:ext cx="1348393" cy="4005560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1" name="สี่เหลี่ยมผืนผ้า 40"/>
          <p:cNvSpPr/>
          <p:nvPr/>
        </p:nvSpPr>
        <p:spPr>
          <a:xfrm>
            <a:off x="5429256" y="4714884"/>
            <a:ext cx="2095500" cy="3762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Fast  Track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3" name="ลูกศรเชื่อมต่อแบบตรง 42"/>
          <p:cNvCxnSpPr/>
          <p:nvPr/>
        </p:nvCxnSpPr>
        <p:spPr>
          <a:xfrm rot="5400000">
            <a:off x="2678893" y="610792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 rot="5400000">
            <a:off x="2678893" y="539354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>
            <a:stCxn id="12" idx="1"/>
            <a:endCxn id="8" idx="3"/>
          </p:cNvCxnSpPr>
          <p:nvPr/>
        </p:nvCxnSpPr>
        <p:spPr>
          <a:xfrm rot="10800000" flipV="1">
            <a:off x="3881418" y="2812854"/>
            <a:ext cx="2627336" cy="2946810"/>
          </a:xfrm>
          <a:prstGeom prst="bentConnector3">
            <a:avLst>
              <a:gd name="adj1" fmla="val 28583"/>
            </a:avLst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5" y="785795"/>
            <a:ext cx="8143931" cy="9890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Community-acquired sepsis</a:t>
            </a:r>
            <a:endParaRPr lang="th-TH" sz="4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9" y="2071681"/>
            <a:ext cx="8229600" cy="371477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Early detection + Resuscitation</a:t>
            </a:r>
          </a:p>
          <a:p>
            <a:pPr>
              <a:buNone/>
            </a:pPr>
            <a:r>
              <a:rPr lang="th-TH" dirty="0" smtClean="0"/>
              <a:t>      สร้างเครือข่าย </a:t>
            </a:r>
            <a:r>
              <a:rPr lang="th-TH" dirty="0" err="1" smtClean="0"/>
              <a:t>รพช.</a:t>
            </a:r>
            <a:r>
              <a:rPr lang="th-TH" dirty="0" smtClean="0"/>
              <a:t> </a:t>
            </a:r>
            <a:r>
              <a:rPr lang="en-US" dirty="0" smtClean="0"/>
              <a:t>ER IPD ICU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Maintenance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Fast-Track ICU, Sepsis Team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Monitor</a:t>
            </a:r>
          </a:p>
          <a:p>
            <a:pPr>
              <a:buNone/>
            </a:pPr>
            <a:r>
              <a:rPr lang="en-US" dirty="0" smtClean="0"/>
              <a:t>    SOS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5" name="รูปภาพ 4" descr="โปสเตอร์ 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714356"/>
            <a:ext cx="4125527" cy="5500702"/>
          </a:xfrm>
          <a:prstGeom prst="rect">
            <a:avLst/>
          </a:prstGeom>
        </p:spPr>
      </p:pic>
      <p:pic>
        <p:nvPicPr>
          <p:cNvPr id="7" name="ตัวยึดเนื้อหา 6" descr="งานนำเสนอ1.tif"/>
          <p:cNvPicPr>
            <a:picLocks noGrp="1" noChangeAspect="1"/>
          </p:cNvPicPr>
          <p:nvPr>
            <p:ph/>
          </p:nvPr>
        </p:nvPicPr>
        <p:blipFill>
          <a:blip r:embed="rId3"/>
          <a:srcRect l="23447" t="14840" r="31687" b="10689"/>
          <a:stretch>
            <a:fillRect/>
          </a:stretch>
        </p:blipFill>
        <p:spPr>
          <a:xfrm>
            <a:off x="285720" y="928670"/>
            <a:ext cx="3959539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นาต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133" y="4224338"/>
            <a:ext cx="4842933" cy="263366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57224" y="0"/>
            <a:ext cx="4357718" cy="782241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หอ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ผู้ป่วยหนักอายุกรรม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b="1" dirty="0">
                <a:latin typeface="Cordia New" pitchFamily="34" charset="-34"/>
                <a:cs typeface="Cordia New" pitchFamily="34" charset="-34"/>
              </a:rPr>
              <a:t>( Fast  track  ICU  Med )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7867" y="1857364"/>
            <a:ext cx="4379384" cy="1733561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Criteria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การรับผู้ป่วยจาก 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ER</a:t>
            </a:r>
          </a:p>
          <a:p>
            <a:r>
              <a:rPr lang="en-US" sz="1600" dirty="0">
                <a:latin typeface="Cordia New" pitchFamily="34" charset="-34"/>
                <a:cs typeface="Cordia New" pitchFamily="34" charset="-34"/>
              </a:rPr>
              <a:t>1.1  Acute  Respiratory  Failure  </a:t>
            </a:r>
            <a:r>
              <a:rPr lang="th-TH" sz="1600" dirty="0">
                <a:latin typeface="Cordia New" pitchFamily="34" charset="-34"/>
                <a:cs typeface="Cordia New" pitchFamily="34" charset="-34"/>
              </a:rPr>
              <a:t>เช่น 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ARDS ,</a:t>
            </a:r>
          </a:p>
          <a:p>
            <a:r>
              <a:rPr lang="en-US" sz="1600" dirty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en-US" sz="1600" dirty="0" smtClean="0">
                <a:latin typeface="Cordia New" pitchFamily="34" charset="-34"/>
                <a:cs typeface="Cordia New" pitchFamily="34" charset="-34"/>
              </a:rPr>
              <a:t>  COPD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c  AE, asthmatic  attack ,  pneumonia   </a:t>
            </a:r>
          </a:p>
          <a:p>
            <a:r>
              <a:rPr lang="en-US" sz="1600" dirty="0">
                <a:latin typeface="Cordia New" pitchFamily="34" charset="-34"/>
                <a:cs typeface="Cordia New" pitchFamily="34" charset="-34"/>
              </a:rPr>
              <a:t>1.2  Septic  shock   </a:t>
            </a:r>
            <a:r>
              <a:rPr lang="th-TH" sz="1600" dirty="0">
                <a:latin typeface="Cordia New" pitchFamily="34" charset="-34"/>
                <a:cs typeface="Cordia New" pitchFamily="34" charset="-34"/>
              </a:rPr>
              <a:t>และ 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severe  sepsis</a:t>
            </a:r>
          </a:p>
          <a:p>
            <a:r>
              <a:rPr lang="en-US" sz="1600" dirty="0">
                <a:latin typeface="Cordia New" pitchFamily="34" charset="-34"/>
                <a:cs typeface="Cordia New" pitchFamily="34" charset="-34"/>
              </a:rPr>
              <a:t>1.3  Shock  </a:t>
            </a:r>
            <a:r>
              <a:rPr lang="th-TH" sz="1600" dirty="0">
                <a:latin typeface="Cordia New" pitchFamily="34" charset="-34"/>
                <a:cs typeface="Cordia New" pitchFamily="34" charset="-34"/>
              </a:rPr>
              <a:t>ที่ไม่ดีขึ้นหลัง 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resuscitate  volume </a:t>
            </a:r>
          </a:p>
          <a:p>
            <a:r>
              <a:rPr lang="en-US" sz="1600" dirty="0">
                <a:latin typeface="Cordia New" pitchFamily="34" charset="-34"/>
                <a:cs typeface="Cordia New" pitchFamily="34" charset="-34"/>
              </a:rPr>
              <a:t>       </a:t>
            </a:r>
            <a:r>
              <a:rPr lang="th-TH" sz="1600" dirty="0">
                <a:latin typeface="Cordia New" pitchFamily="34" charset="-34"/>
                <a:cs typeface="Cordia New" pitchFamily="34" charset="-34"/>
              </a:rPr>
              <a:t>และต้องใช้  </a:t>
            </a:r>
            <a:r>
              <a:rPr lang="en-US" sz="1600" dirty="0" err="1">
                <a:latin typeface="Cordia New" pitchFamily="34" charset="-34"/>
                <a:cs typeface="Cordia New" pitchFamily="34" charset="-34"/>
              </a:rPr>
              <a:t>vasopresser</a:t>
            </a:r>
            <a:endParaRPr lang="en-US" sz="1600" dirty="0">
              <a:latin typeface="Cordia New" pitchFamily="34" charset="-34"/>
              <a:cs typeface="Cordia New" pitchFamily="34" charset="-34"/>
            </a:endParaRPr>
          </a:p>
          <a:p>
            <a:r>
              <a:rPr lang="en-US" sz="1600" dirty="0">
                <a:latin typeface="Cordia New" pitchFamily="34" charset="-34"/>
                <a:cs typeface="Cordia New" pitchFamily="34" charset="-34"/>
              </a:rPr>
              <a:t>1.4  Stroke  Fast  Track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72198" y="2428868"/>
            <a:ext cx="2348994" cy="92869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STEMI </a:t>
            </a:r>
            <a:endParaRPr lang="th-TH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85720" y="1000108"/>
            <a:ext cx="778671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คำจำกัดความ</a:t>
            </a:r>
            <a:r>
              <a:rPr lang="th-TH" sz="1800" b="1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  กลุ่มงานอายุรก</a:t>
            </a:r>
            <a:r>
              <a:rPr lang="th-TH" sz="1800" dirty="0" err="1">
                <a:latin typeface="Cordia New" pitchFamily="34" charset="-34"/>
                <a:cs typeface="Cordia New" pitchFamily="34" charset="-34"/>
              </a:rPr>
              <a:t>รรม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 ได้กำหนดเกณฑ์การรับผู้ป่วยจาก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ER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เข้า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ICU Med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ในระบบ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fast track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1800" dirty="0">
                <a:latin typeface="Cordia New" pitchFamily="34" charset="-34"/>
                <a:cs typeface="Cordia New" pitchFamily="34" charset="-34"/>
              </a:rPr>
              <a:t>                              </a:t>
            </a:r>
            <a:r>
              <a:rPr lang="th-TH" sz="1800" u="sng" dirty="0">
                <a:latin typeface="Cordia New" pitchFamily="34" charset="-34"/>
                <a:cs typeface="Cordia New" pitchFamily="34" charset="-34"/>
              </a:rPr>
              <a:t>ไม่ต้องผ่านเข้า </a:t>
            </a:r>
            <a:r>
              <a:rPr lang="en-US" sz="1800" u="sng" dirty="0">
                <a:latin typeface="Cordia New" pitchFamily="34" charset="-34"/>
                <a:cs typeface="Cordia New" pitchFamily="34" charset="-34"/>
              </a:rPr>
              <a:t>IPD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โดยกรณีที่ 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ICU 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เตียงว่างให้รับผู้ป่วยได้เลย </a:t>
            </a:r>
          </a:p>
          <a:p>
            <a:r>
              <a:rPr lang="th-TH" sz="1800" dirty="0">
                <a:latin typeface="Cordia New" pitchFamily="34" charset="-34"/>
                <a:cs typeface="Cordia New" pitchFamily="34" charset="-34"/>
              </a:rPr>
              <a:t>                             แต่กรณีที่ 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ICU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เตียงเต็มให้เปิดเตียงที่ 9 ตาม 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criteria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ที่กำหนดไว้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2143108" y="3429000"/>
            <a:ext cx="480484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7067552" y="3590925"/>
            <a:ext cx="480483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4114800" y="4107658"/>
            <a:ext cx="5242984" cy="2797969"/>
          </a:xfrm>
          <a:custGeom>
            <a:avLst/>
            <a:gdLst/>
            <a:ahLst/>
            <a:cxnLst>
              <a:cxn ang="0">
                <a:pos x="944" y="2238"/>
              </a:cxn>
              <a:cxn ang="0">
                <a:pos x="984" y="1982"/>
              </a:cxn>
              <a:cxn ang="0">
                <a:pos x="920" y="1806"/>
              </a:cxn>
              <a:cxn ang="0">
                <a:pos x="944" y="1686"/>
              </a:cxn>
              <a:cxn ang="0">
                <a:pos x="856" y="1590"/>
              </a:cxn>
              <a:cxn ang="0">
                <a:pos x="688" y="1422"/>
              </a:cxn>
              <a:cxn ang="0">
                <a:pos x="648" y="1358"/>
              </a:cxn>
              <a:cxn ang="0">
                <a:pos x="496" y="1254"/>
              </a:cxn>
              <a:cxn ang="0">
                <a:pos x="496" y="1230"/>
              </a:cxn>
              <a:cxn ang="0">
                <a:pos x="352" y="1166"/>
              </a:cxn>
              <a:cxn ang="0">
                <a:pos x="592" y="1142"/>
              </a:cxn>
              <a:cxn ang="0">
                <a:pos x="600" y="1110"/>
              </a:cxn>
              <a:cxn ang="0">
                <a:pos x="472" y="990"/>
              </a:cxn>
              <a:cxn ang="0">
                <a:pos x="496" y="910"/>
              </a:cxn>
              <a:cxn ang="0">
                <a:pos x="728" y="1062"/>
              </a:cxn>
              <a:cxn ang="0">
                <a:pos x="752" y="798"/>
              </a:cxn>
              <a:cxn ang="0">
                <a:pos x="840" y="1022"/>
              </a:cxn>
              <a:cxn ang="0">
                <a:pos x="880" y="1062"/>
              </a:cxn>
              <a:cxn ang="0">
                <a:pos x="1000" y="1006"/>
              </a:cxn>
              <a:cxn ang="0">
                <a:pos x="1096" y="974"/>
              </a:cxn>
              <a:cxn ang="0">
                <a:pos x="992" y="1150"/>
              </a:cxn>
              <a:cxn ang="0">
                <a:pos x="1120" y="1246"/>
              </a:cxn>
              <a:cxn ang="0">
                <a:pos x="1208" y="1166"/>
              </a:cxn>
              <a:cxn ang="0">
                <a:pos x="1136" y="870"/>
              </a:cxn>
              <a:cxn ang="0">
                <a:pos x="1240" y="678"/>
              </a:cxn>
              <a:cxn ang="0">
                <a:pos x="1368" y="606"/>
              </a:cxn>
              <a:cxn ang="0">
                <a:pos x="1560" y="654"/>
              </a:cxn>
              <a:cxn ang="0">
                <a:pos x="1632" y="774"/>
              </a:cxn>
              <a:cxn ang="0">
                <a:pos x="1664" y="846"/>
              </a:cxn>
              <a:cxn ang="0">
                <a:pos x="1576" y="1142"/>
              </a:cxn>
              <a:cxn ang="0">
                <a:pos x="1480" y="1286"/>
              </a:cxn>
              <a:cxn ang="0">
                <a:pos x="1472" y="1374"/>
              </a:cxn>
              <a:cxn ang="0">
                <a:pos x="1568" y="1438"/>
              </a:cxn>
              <a:cxn ang="0">
                <a:pos x="1600" y="1478"/>
              </a:cxn>
              <a:cxn ang="0">
                <a:pos x="1680" y="1574"/>
              </a:cxn>
              <a:cxn ang="0">
                <a:pos x="1752" y="1718"/>
              </a:cxn>
              <a:cxn ang="0">
                <a:pos x="1728" y="1838"/>
              </a:cxn>
              <a:cxn ang="0">
                <a:pos x="1792" y="2030"/>
              </a:cxn>
              <a:cxn ang="0">
                <a:pos x="1832" y="2126"/>
              </a:cxn>
              <a:cxn ang="0">
                <a:pos x="1888" y="2246"/>
              </a:cxn>
              <a:cxn ang="0">
                <a:pos x="2256" y="2318"/>
              </a:cxn>
              <a:cxn ang="0">
                <a:pos x="2296" y="2270"/>
              </a:cxn>
              <a:cxn ang="0">
                <a:pos x="2456" y="2326"/>
              </a:cxn>
              <a:cxn ang="0">
                <a:pos x="2328" y="70"/>
              </a:cxn>
              <a:cxn ang="0">
                <a:pos x="1304" y="46"/>
              </a:cxn>
              <a:cxn ang="0">
                <a:pos x="1016" y="6"/>
              </a:cxn>
              <a:cxn ang="0">
                <a:pos x="128" y="38"/>
              </a:cxn>
              <a:cxn ang="0">
                <a:pos x="0" y="542"/>
              </a:cxn>
              <a:cxn ang="0">
                <a:pos x="32" y="1118"/>
              </a:cxn>
              <a:cxn ang="0">
                <a:pos x="48" y="2238"/>
              </a:cxn>
              <a:cxn ang="0">
                <a:pos x="936" y="2318"/>
              </a:cxn>
              <a:cxn ang="0">
                <a:pos x="936" y="2270"/>
              </a:cxn>
              <a:cxn ang="0">
                <a:pos x="920" y="2294"/>
              </a:cxn>
            </a:cxnLst>
            <a:rect l="0" t="0" r="r" b="b"/>
            <a:pathLst>
              <a:path w="2477" h="2350">
                <a:moveTo>
                  <a:pt x="920" y="2294"/>
                </a:moveTo>
                <a:cubicBezTo>
                  <a:pt x="926" y="2275"/>
                  <a:pt x="938" y="2257"/>
                  <a:pt x="944" y="2238"/>
                </a:cubicBezTo>
                <a:cubicBezTo>
                  <a:pt x="959" y="2193"/>
                  <a:pt x="965" y="2159"/>
                  <a:pt x="992" y="2118"/>
                </a:cubicBezTo>
                <a:cubicBezTo>
                  <a:pt x="989" y="2073"/>
                  <a:pt x="994" y="2026"/>
                  <a:pt x="984" y="1982"/>
                </a:cubicBezTo>
                <a:cubicBezTo>
                  <a:pt x="980" y="1963"/>
                  <a:pt x="963" y="1950"/>
                  <a:pt x="952" y="1934"/>
                </a:cubicBezTo>
                <a:cubicBezTo>
                  <a:pt x="932" y="1903"/>
                  <a:pt x="929" y="1843"/>
                  <a:pt x="920" y="1806"/>
                </a:cubicBezTo>
                <a:cubicBezTo>
                  <a:pt x="923" y="1782"/>
                  <a:pt x="923" y="1758"/>
                  <a:pt x="928" y="1734"/>
                </a:cubicBezTo>
                <a:cubicBezTo>
                  <a:pt x="931" y="1717"/>
                  <a:pt x="944" y="1686"/>
                  <a:pt x="944" y="1686"/>
                </a:cubicBezTo>
                <a:cubicBezTo>
                  <a:pt x="929" y="1626"/>
                  <a:pt x="950" y="1677"/>
                  <a:pt x="904" y="1638"/>
                </a:cubicBezTo>
                <a:cubicBezTo>
                  <a:pt x="855" y="1597"/>
                  <a:pt x="931" y="1627"/>
                  <a:pt x="856" y="1590"/>
                </a:cubicBezTo>
                <a:cubicBezTo>
                  <a:pt x="825" y="1574"/>
                  <a:pt x="785" y="1577"/>
                  <a:pt x="752" y="1566"/>
                </a:cubicBezTo>
                <a:cubicBezTo>
                  <a:pt x="728" y="1518"/>
                  <a:pt x="712" y="1470"/>
                  <a:pt x="688" y="1422"/>
                </a:cubicBezTo>
                <a:cubicBezTo>
                  <a:pt x="679" y="1405"/>
                  <a:pt x="684" y="1381"/>
                  <a:pt x="672" y="1366"/>
                </a:cubicBezTo>
                <a:cubicBezTo>
                  <a:pt x="667" y="1359"/>
                  <a:pt x="656" y="1362"/>
                  <a:pt x="648" y="1358"/>
                </a:cubicBezTo>
                <a:cubicBezTo>
                  <a:pt x="549" y="1309"/>
                  <a:pt x="536" y="1323"/>
                  <a:pt x="392" y="1310"/>
                </a:cubicBezTo>
                <a:cubicBezTo>
                  <a:pt x="432" y="1250"/>
                  <a:pt x="392" y="1264"/>
                  <a:pt x="496" y="1254"/>
                </a:cubicBezTo>
                <a:cubicBezTo>
                  <a:pt x="507" y="1251"/>
                  <a:pt x="528" y="1257"/>
                  <a:pt x="528" y="1246"/>
                </a:cubicBezTo>
                <a:cubicBezTo>
                  <a:pt x="528" y="1234"/>
                  <a:pt x="506" y="1236"/>
                  <a:pt x="496" y="1230"/>
                </a:cubicBezTo>
                <a:cubicBezTo>
                  <a:pt x="439" y="1195"/>
                  <a:pt x="458" y="1193"/>
                  <a:pt x="384" y="1182"/>
                </a:cubicBezTo>
                <a:cubicBezTo>
                  <a:pt x="373" y="1177"/>
                  <a:pt x="358" y="1176"/>
                  <a:pt x="352" y="1166"/>
                </a:cubicBezTo>
                <a:cubicBezTo>
                  <a:pt x="336" y="1139"/>
                  <a:pt x="388" y="1135"/>
                  <a:pt x="392" y="1134"/>
                </a:cubicBezTo>
                <a:cubicBezTo>
                  <a:pt x="459" y="1137"/>
                  <a:pt x="525" y="1144"/>
                  <a:pt x="592" y="1142"/>
                </a:cubicBezTo>
                <a:cubicBezTo>
                  <a:pt x="606" y="1142"/>
                  <a:pt x="629" y="1140"/>
                  <a:pt x="632" y="1126"/>
                </a:cubicBezTo>
                <a:cubicBezTo>
                  <a:pt x="635" y="1114"/>
                  <a:pt x="611" y="1115"/>
                  <a:pt x="600" y="1110"/>
                </a:cubicBezTo>
                <a:cubicBezTo>
                  <a:pt x="556" y="1044"/>
                  <a:pt x="614" y="1120"/>
                  <a:pt x="560" y="1078"/>
                </a:cubicBezTo>
                <a:cubicBezTo>
                  <a:pt x="524" y="1050"/>
                  <a:pt x="508" y="1014"/>
                  <a:pt x="472" y="990"/>
                </a:cubicBezTo>
                <a:cubicBezTo>
                  <a:pt x="477" y="974"/>
                  <a:pt x="483" y="958"/>
                  <a:pt x="488" y="942"/>
                </a:cubicBezTo>
                <a:cubicBezTo>
                  <a:pt x="491" y="931"/>
                  <a:pt x="486" y="914"/>
                  <a:pt x="496" y="910"/>
                </a:cubicBezTo>
                <a:cubicBezTo>
                  <a:pt x="508" y="905"/>
                  <a:pt x="551" y="920"/>
                  <a:pt x="568" y="926"/>
                </a:cubicBezTo>
                <a:cubicBezTo>
                  <a:pt x="605" y="982"/>
                  <a:pt x="662" y="1040"/>
                  <a:pt x="728" y="1062"/>
                </a:cubicBezTo>
                <a:cubicBezTo>
                  <a:pt x="771" y="1033"/>
                  <a:pt x="752" y="1019"/>
                  <a:pt x="728" y="982"/>
                </a:cubicBezTo>
                <a:cubicBezTo>
                  <a:pt x="714" y="924"/>
                  <a:pt x="694" y="836"/>
                  <a:pt x="752" y="798"/>
                </a:cubicBezTo>
                <a:cubicBezTo>
                  <a:pt x="817" y="841"/>
                  <a:pt x="787" y="908"/>
                  <a:pt x="808" y="974"/>
                </a:cubicBezTo>
                <a:cubicBezTo>
                  <a:pt x="814" y="992"/>
                  <a:pt x="831" y="1005"/>
                  <a:pt x="840" y="1022"/>
                </a:cubicBezTo>
                <a:cubicBezTo>
                  <a:pt x="845" y="1033"/>
                  <a:pt x="848" y="1046"/>
                  <a:pt x="856" y="1054"/>
                </a:cubicBezTo>
                <a:cubicBezTo>
                  <a:pt x="862" y="1060"/>
                  <a:pt x="872" y="1060"/>
                  <a:pt x="880" y="1062"/>
                </a:cubicBezTo>
                <a:cubicBezTo>
                  <a:pt x="901" y="1068"/>
                  <a:pt x="944" y="1078"/>
                  <a:pt x="944" y="1078"/>
                </a:cubicBezTo>
                <a:cubicBezTo>
                  <a:pt x="980" y="1054"/>
                  <a:pt x="968" y="1038"/>
                  <a:pt x="1000" y="1006"/>
                </a:cubicBezTo>
                <a:cubicBezTo>
                  <a:pt x="1013" y="967"/>
                  <a:pt x="1026" y="976"/>
                  <a:pt x="1064" y="966"/>
                </a:cubicBezTo>
                <a:cubicBezTo>
                  <a:pt x="1075" y="969"/>
                  <a:pt x="1094" y="963"/>
                  <a:pt x="1096" y="974"/>
                </a:cubicBezTo>
                <a:cubicBezTo>
                  <a:pt x="1106" y="1019"/>
                  <a:pt x="1072" y="1057"/>
                  <a:pt x="1040" y="1078"/>
                </a:cubicBezTo>
                <a:cubicBezTo>
                  <a:pt x="1023" y="1104"/>
                  <a:pt x="1000" y="1120"/>
                  <a:pt x="992" y="1150"/>
                </a:cubicBezTo>
                <a:cubicBezTo>
                  <a:pt x="986" y="1171"/>
                  <a:pt x="976" y="1214"/>
                  <a:pt x="976" y="1214"/>
                </a:cubicBezTo>
                <a:cubicBezTo>
                  <a:pt x="1031" y="1242"/>
                  <a:pt x="1049" y="1240"/>
                  <a:pt x="1120" y="1246"/>
                </a:cubicBezTo>
                <a:cubicBezTo>
                  <a:pt x="1179" y="1234"/>
                  <a:pt x="1152" y="1249"/>
                  <a:pt x="1192" y="1190"/>
                </a:cubicBezTo>
                <a:cubicBezTo>
                  <a:pt x="1197" y="1182"/>
                  <a:pt x="1208" y="1166"/>
                  <a:pt x="1208" y="1166"/>
                </a:cubicBezTo>
                <a:cubicBezTo>
                  <a:pt x="1200" y="1096"/>
                  <a:pt x="1204" y="1090"/>
                  <a:pt x="1160" y="1046"/>
                </a:cubicBezTo>
                <a:cubicBezTo>
                  <a:pt x="1175" y="971"/>
                  <a:pt x="1153" y="936"/>
                  <a:pt x="1136" y="870"/>
                </a:cubicBezTo>
                <a:cubicBezTo>
                  <a:pt x="1148" y="839"/>
                  <a:pt x="1173" y="814"/>
                  <a:pt x="1184" y="782"/>
                </a:cubicBezTo>
                <a:cubicBezTo>
                  <a:pt x="1197" y="744"/>
                  <a:pt x="1207" y="700"/>
                  <a:pt x="1240" y="678"/>
                </a:cubicBezTo>
                <a:cubicBezTo>
                  <a:pt x="1261" y="646"/>
                  <a:pt x="1275" y="647"/>
                  <a:pt x="1312" y="638"/>
                </a:cubicBezTo>
                <a:cubicBezTo>
                  <a:pt x="1293" y="581"/>
                  <a:pt x="1218" y="592"/>
                  <a:pt x="1368" y="606"/>
                </a:cubicBezTo>
                <a:cubicBezTo>
                  <a:pt x="1405" y="618"/>
                  <a:pt x="1413" y="609"/>
                  <a:pt x="1440" y="582"/>
                </a:cubicBezTo>
                <a:cubicBezTo>
                  <a:pt x="1481" y="590"/>
                  <a:pt x="1532" y="621"/>
                  <a:pt x="1560" y="654"/>
                </a:cubicBezTo>
                <a:cubicBezTo>
                  <a:pt x="1590" y="690"/>
                  <a:pt x="1573" y="693"/>
                  <a:pt x="1616" y="726"/>
                </a:cubicBezTo>
                <a:cubicBezTo>
                  <a:pt x="1621" y="742"/>
                  <a:pt x="1623" y="760"/>
                  <a:pt x="1632" y="774"/>
                </a:cubicBezTo>
                <a:cubicBezTo>
                  <a:pt x="1637" y="782"/>
                  <a:pt x="1644" y="789"/>
                  <a:pt x="1648" y="798"/>
                </a:cubicBezTo>
                <a:cubicBezTo>
                  <a:pt x="1655" y="813"/>
                  <a:pt x="1664" y="846"/>
                  <a:pt x="1664" y="846"/>
                </a:cubicBezTo>
                <a:cubicBezTo>
                  <a:pt x="1670" y="902"/>
                  <a:pt x="1695" y="985"/>
                  <a:pt x="1640" y="1022"/>
                </a:cubicBezTo>
                <a:cubicBezTo>
                  <a:pt x="1613" y="1062"/>
                  <a:pt x="1599" y="1101"/>
                  <a:pt x="1576" y="1142"/>
                </a:cubicBezTo>
                <a:cubicBezTo>
                  <a:pt x="1552" y="1183"/>
                  <a:pt x="1516" y="1216"/>
                  <a:pt x="1488" y="1254"/>
                </a:cubicBezTo>
                <a:cubicBezTo>
                  <a:pt x="1485" y="1265"/>
                  <a:pt x="1480" y="1275"/>
                  <a:pt x="1480" y="1286"/>
                </a:cubicBezTo>
                <a:cubicBezTo>
                  <a:pt x="1480" y="1294"/>
                  <a:pt x="1489" y="1302"/>
                  <a:pt x="1488" y="1310"/>
                </a:cubicBezTo>
                <a:cubicBezTo>
                  <a:pt x="1486" y="1332"/>
                  <a:pt x="1472" y="1374"/>
                  <a:pt x="1472" y="1374"/>
                </a:cubicBezTo>
                <a:cubicBezTo>
                  <a:pt x="1498" y="1391"/>
                  <a:pt x="1523" y="1396"/>
                  <a:pt x="1552" y="1406"/>
                </a:cubicBezTo>
                <a:cubicBezTo>
                  <a:pt x="1557" y="1417"/>
                  <a:pt x="1560" y="1430"/>
                  <a:pt x="1568" y="1438"/>
                </a:cubicBezTo>
                <a:cubicBezTo>
                  <a:pt x="1574" y="1444"/>
                  <a:pt x="1587" y="1439"/>
                  <a:pt x="1592" y="1446"/>
                </a:cubicBezTo>
                <a:cubicBezTo>
                  <a:pt x="1599" y="1455"/>
                  <a:pt x="1595" y="1468"/>
                  <a:pt x="1600" y="1478"/>
                </a:cubicBezTo>
                <a:cubicBezTo>
                  <a:pt x="1606" y="1488"/>
                  <a:pt x="1617" y="1493"/>
                  <a:pt x="1624" y="1502"/>
                </a:cubicBezTo>
                <a:cubicBezTo>
                  <a:pt x="1647" y="1529"/>
                  <a:pt x="1649" y="1554"/>
                  <a:pt x="1680" y="1574"/>
                </a:cubicBezTo>
                <a:cubicBezTo>
                  <a:pt x="1690" y="1616"/>
                  <a:pt x="1690" y="1626"/>
                  <a:pt x="1720" y="1670"/>
                </a:cubicBezTo>
                <a:cubicBezTo>
                  <a:pt x="1731" y="1686"/>
                  <a:pt x="1752" y="1718"/>
                  <a:pt x="1752" y="1718"/>
                </a:cubicBezTo>
                <a:cubicBezTo>
                  <a:pt x="1749" y="1750"/>
                  <a:pt x="1750" y="1783"/>
                  <a:pt x="1744" y="1814"/>
                </a:cubicBezTo>
                <a:cubicBezTo>
                  <a:pt x="1742" y="1823"/>
                  <a:pt x="1729" y="1828"/>
                  <a:pt x="1728" y="1838"/>
                </a:cubicBezTo>
                <a:cubicBezTo>
                  <a:pt x="1727" y="1848"/>
                  <a:pt x="1741" y="1883"/>
                  <a:pt x="1744" y="1894"/>
                </a:cubicBezTo>
                <a:cubicBezTo>
                  <a:pt x="1756" y="1943"/>
                  <a:pt x="1777" y="1984"/>
                  <a:pt x="1792" y="2030"/>
                </a:cubicBezTo>
                <a:cubicBezTo>
                  <a:pt x="1789" y="2051"/>
                  <a:pt x="1776" y="2074"/>
                  <a:pt x="1784" y="2094"/>
                </a:cubicBezTo>
                <a:cubicBezTo>
                  <a:pt x="1791" y="2112"/>
                  <a:pt x="1832" y="2126"/>
                  <a:pt x="1832" y="2126"/>
                </a:cubicBezTo>
                <a:cubicBezTo>
                  <a:pt x="1840" y="2150"/>
                  <a:pt x="1842" y="2177"/>
                  <a:pt x="1856" y="2198"/>
                </a:cubicBezTo>
                <a:cubicBezTo>
                  <a:pt x="1867" y="2214"/>
                  <a:pt x="1888" y="2246"/>
                  <a:pt x="1888" y="2246"/>
                </a:cubicBezTo>
                <a:cubicBezTo>
                  <a:pt x="1867" y="2288"/>
                  <a:pt x="1871" y="2293"/>
                  <a:pt x="1904" y="2326"/>
                </a:cubicBezTo>
                <a:cubicBezTo>
                  <a:pt x="2021" y="2323"/>
                  <a:pt x="2139" y="2328"/>
                  <a:pt x="2256" y="2318"/>
                </a:cubicBezTo>
                <a:cubicBezTo>
                  <a:pt x="2264" y="2317"/>
                  <a:pt x="2259" y="2300"/>
                  <a:pt x="2264" y="2294"/>
                </a:cubicBezTo>
                <a:cubicBezTo>
                  <a:pt x="2273" y="2284"/>
                  <a:pt x="2285" y="2278"/>
                  <a:pt x="2296" y="2270"/>
                </a:cubicBezTo>
                <a:cubicBezTo>
                  <a:pt x="2329" y="2337"/>
                  <a:pt x="2295" y="2323"/>
                  <a:pt x="2384" y="2334"/>
                </a:cubicBezTo>
                <a:cubicBezTo>
                  <a:pt x="2408" y="2331"/>
                  <a:pt x="2455" y="2350"/>
                  <a:pt x="2456" y="2326"/>
                </a:cubicBezTo>
                <a:cubicBezTo>
                  <a:pt x="2477" y="1630"/>
                  <a:pt x="2453" y="934"/>
                  <a:pt x="2448" y="238"/>
                </a:cubicBezTo>
                <a:cubicBezTo>
                  <a:pt x="2447" y="152"/>
                  <a:pt x="2411" y="82"/>
                  <a:pt x="2328" y="70"/>
                </a:cubicBezTo>
                <a:cubicBezTo>
                  <a:pt x="2029" y="78"/>
                  <a:pt x="1730" y="87"/>
                  <a:pt x="1432" y="62"/>
                </a:cubicBezTo>
                <a:cubicBezTo>
                  <a:pt x="1390" y="54"/>
                  <a:pt x="1346" y="55"/>
                  <a:pt x="1304" y="46"/>
                </a:cubicBezTo>
                <a:cubicBezTo>
                  <a:pt x="1295" y="44"/>
                  <a:pt x="1289" y="33"/>
                  <a:pt x="1280" y="30"/>
                </a:cubicBezTo>
                <a:cubicBezTo>
                  <a:pt x="1196" y="0"/>
                  <a:pt x="1101" y="9"/>
                  <a:pt x="1016" y="6"/>
                </a:cubicBezTo>
                <a:cubicBezTo>
                  <a:pt x="744" y="9"/>
                  <a:pt x="472" y="6"/>
                  <a:pt x="200" y="14"/>
                </a:cubicBezTo>
                <a:cubicBezTo>
                  <a:pt x="175" y="15"/>
                  <a:pt x="128" y="38"/>
                  <a:pt x="128" y="38"/>
                </a:cubicBezTo>
                <a:cubicBezTo>
                  <a:pt x="105" y="69"/>
                  <a:pt x="100" y="90"/>
                  <a:pt x="88" y="126"/>
                </a:cubicBezTo>
                <a:cubicBezTo>
                  <a:pt x="69" y="294"/>
                  <a:pt x="94" y="401"/>
                  <a:pt x="0" y="542"/>
                </a:cubicBezTo>
                <a:cubicBezTo>
                  <a:pt x="3" y="697"/>
                  <a:pt x="3" y="851"/>
                  <a:pt x="8" y="1006"/>
                </a:cubicBezTo>
                <a:cubicBezTo>
                  <a:pt x="9" y="1044"/>
                  <a:pt x="32" y="1118"/>
                  <a:pt x="32" y="1118"/>
                </a:cubicBezTo>
                <a:cubicBezTo>
                  <a:pt x="35" y="1427"/>
                  <a:pt x="36" y="1737"/>
                  <a:pt x="40" y="2046"/>
                </a:cubicBezTo>
                <a:cubicBezTo>
                  <a:pt x="41" y="2110"/>
                  <a:pt x="43" y="2174"/>
                  <a:pt x="48" y="2238"/>
                </a:cubicBezTo>
                <a:cubicBezTo>
                  <a:pt x="55" y="2337"/>
                  <a:pt x="254" y="2331"/>
                  <a:pt x="304" y="2334"/>
                </a:cubicBezTo>
                <a:cubicBezTo>
                  <a:pt x="515" y="2329"/>
                  <a:pt x="726" y="2332"/>
                  <a:pt x="936" y="2318"/>
                </a:cubicBezTo>
                <a:cubicBezTo>
                  <a:pt x="946" y="2317"/>
                  <a:pt x="920" y="2304"/>
                  <a:pt x="920" y="2294"/>
                </a:cubicBezTo>
                <a:cubicBezTo>
                  <a:pt x="920" y="2284"/>
                  <a:pt x="944" y="2275"/>
                  <a:pt x="936" y="2270"/>
                </a:cubicBezTo>
                <a:cubicBezTo>
                  <a:pt x="925" y="2262"/>
                  <a:pt x="904" y="2267"/>
                  <a:pt x="896" y="2278"/>
                </a:cubicBezTo>
                <a:cubicBezTo>
                  <a:pt x="891" y="2286"/>
                  <a:pt x="912" y="2289"/>
                  <a:pt x="920" y="2294"/>
                </a:cubicBez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886" y="3786190"/>
            <a:ext cx="4320116" cy="1371599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       ICU admission center</a:t>
            </a:r>
          </a:p>
          <a:p>
            <a:r>
              <a:rPr lang="th-TH" sz="1600" dirty="0">
                <a:latin typeface="Cordia New" pitchFamily="34" charset="-34"/>
                <a:cs typeface="Cordia New" pitchFamily="34" charset="-34"/>
              </a:rPr>
              <a:t>มกราคม    -  เมษายน      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ICU 2  </a:t>
            </a:r>
            <a:r>
              <a:rPr lang="th-TH" sz="1600" dirty="0">
                <a:latin typeface="Cordia New" pitchFamily="34" charset="-34"/>
                <a:cs typeface="Cordia New" pitchFamily="34" charset="-34"/>
              </a:rPr>
              <a:t>โทร  </a:t>
            </a:r>
            <a:r>
              <a:rPr lang="th-TH" sz="1800" dirty="0" smtClean="0">
                <a:latin typeface="Cordia New" pitchFamily="34" charset="-34"/>
                <a:cs typeface="Cordia New" pitchFamily="34" charset="-34"/>
              </a:rPr>
              <a:t>1877/1413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1600" dirty="0">
                <a:latin typeface="Cordia New" pitchFamily="34" charset="-34"/>
                <a:cs typeface="Cordia New" pitchFamily="34" charset="-34"/>
              </a:rPr>
              <a:t>พฤษภาคม - สิงหาคม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      ICU 3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 โทร 1878/1427</a:t>
            </a:r>
          </a:p>
          <a:p>
            <a:r>
              <a:rPr lang="th-TH" sz="1800" dirty="0">
                <a:latin typeface="Cordia New" pitchFamily="34" charset="-34"/>
                <a:cs typeface="Cordia New" pitchFamily="34" charset="-34"/>
              </a:rPr>
              <a:t>กันยายน  - ธันวาคม  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ICU 1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 โทร 1879/1875</a:t>
            </a:r>
          </a:p>
          <a:p>
            <a:endParaRPr lang="th-TH" sz="1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916086" y="3969545"/>
            <a:ext cx="2592916" cy="8096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Cordia New" pitchFamily="34" charset="-34"/>
                <a:cs typeface="Cordia New" pitchFamily="34" charset="-34"/>
              </a:rPr>
              <a:t>ccu</a:t>
            </a:r>
            <a:endParaRPr lang="en-US" sz="4000" b="1" dirty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โทร 1876/1400</a:t>
            </a: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47133" y="5264945"/>
            <a:ext cx="4607984" cy="1296591"/>
          </a:xfrm>
          <a:prstGeom prst="wedgeEllipseCallout">
            <a:avLst>
              <a:gd name="adj1" fmla="val 62037"/>
              <a:gd name="adj2" fmla="val -445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 sz="2400">
                <a:latin typeface="Cordia New" pitchFamily="34" charset="-34"/>
                <a:cs typeface="Cordia New" pitchFamily="34" charset="-34"/>
              </a:rPr>
              <a:t>พบผู้ป่วยตาม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Criteria</a:t>
            </a:r>
            <a:endParaRPr lang="th-TH" sz="2400" b="1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sz="2400" b="1">
                <a:latin typeface="Cordia New" pitchFamily="34" charset="-34"/>
                <a:cs typeface="Cordia New" pitchFamily="34" charset="-34"/>
              </a:rPr>
              <a:t>Admit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ตามระบบ</a:t>
            </a:r>
          </a:p>
          <a:p>
            <a:pPr algn="ctr"/>
            <a:r>
              <a:rPr lang="en-US" sz="2400" b="1">
                <a:latin typeface="Cordia New" pitchFamily="34" charset="-34"/>
                <a:cs typeface="Cordia New" pitchFamily="34" charset="-34"/>
              </a:rPr>
              <a:t>Fast  track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ได้เลย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10800000" flipV="1">
            <a:off x="2857488" y="2571744"/>
            <a:ext cx="857256" cy="21431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714744" y="2143116"/>
            <a:ext cx="2214578" cy="4667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Sepsis fast track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/>
          <p:cNvSpPr>
            <a:spLocks noChangeArrowheads="1"/>
          </p:cNvSpPr>
          <p:nvPr/>
        </p:nvSpPr>
        <p:spPr bwMode="auto">
          <a:xfrm>
            <a:off x="6248400" y="762000"/>
            <a:ext cx="2514600" cy="6096000"/>
          </a:xfrm>
          <a:prstGeom prst="curvedLeftArrow">
            <a:avLst>
              <a:gd name="adj1" fmla="val 48485"/>
              <a:gd name="adj2" fmla="val 96970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4339" name="Picture 191" descr="DSC06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37338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C06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0576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-304800" y="27432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dirty="0">
                <a:solidFill>
                  <a:srgbClr val="FF3300"/>
                </a:solidFill>
              </a:rPr>
              <a:t>Sepsis fast track</a:t>
            </a:r>
            <a:endParaRPr lang="th-TH" sz="7200" dirty="0">
              <a:solidFill>
                <a:srgbClr val="FF3300"/>
              </a:solidFill>
            </a:endParaRPr>
          </a:p>
        </p:txBody>
      </p:sp>
      <p:pic>
        <p:nvPicPr>
          <p:cNvPr id="14342" name="Picture 6" descr="DSC080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194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086600" y="3124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FF3300"/>
                </a:solidFill>
              </a:rPr>
              <a:t>สายตรง</a:t>
            </a:r>
            <a:r>
              <a:rPr lang="th-TH" sz="2000">
                <a:solidFill>
                  <a:srgbClr val="FF3300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sepsis</a:t>
            </a:r>
            <a:endParaRPr lang="th-TH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42910" y="3214686"/>
            <a:ext cx="44196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5400" dirty="0"/>
              <a:t>นิเทศ </a:t>
            </a:r>
            <a:r>
              <a:rPr lang="th-TH" sz="5400" dirty="0" err="1"/>
              <a:t>รพช.</a:t>
            </a:r>
            <a:r>
              <a:rPr lang="th-TH" sz="5400" dirty="0"/>
              <a:t> เครือข่าย</a:t>
            </a:r>
          </a:p>
        </p:txBody>
      </p:sp>
      <p:pic>
        <p:nvPicPr>
          <p:cNvPr id="5" name="Picture 3" descr="ภาพ0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SC07488"/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357158" y="4572008"/>
            <a:ext cx="2285984" cy="17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ICT27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572008"/>
            <a:ext cx="22947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SC07496"/>
          <p:cNvPicPr>
            <a:picLocks noChangeAspect="1" noChangeArrowheads="1"/>
          </p:cNvPicPr>
          <p:nvPr/>
        </p:nvPicPr>
        <p:blipFill>
          <a:blip r:embed="rId5" cstate="print"/>
          <a:srcRect r="2127" b="12056"/>
          <a:stretch>
            <a:fillRect/>
          </a:stretch>
        </p:blipFill>
        <p:spPr bwMode="auto">
          <a:xfrm>
            <a:off x="4572000" y="642918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D:\เครือข่าย พย-ธค 53\25 พย 53 รพ.วัดโบสถ์\PICT23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643314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ir Isaac Newton\stand on shoul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6" y="2271166"/>
            <a:ext cx="6429420" cy="40153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8" y="928672"/>
            <a:ext cx="634340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If I have seen a little further</a:t>
            </a:r>
          </a:p>
          <a:p>
            <a:r>
              <a:rPr lang="en-US" dirty="0" smtClean="0"/>
              <a:t>It is by standing on the shoulders of Giants</a:t>
            </a:r>
            <a:endParaRPr lang="th-TH" dirty="0"/>
          </a:p>
        </p:txBody>
      </p:sp>
      <p:pic>
        <p:nvPicPr>
          <p:cNvPr id="1028" name="Picture 4" descr="C:\Users\admin\Pictures\Sir Isaac Newton\newton-cl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2" y="642920"/>
            <a:ext cx="799753" cy="12842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2000242"/>
            <a:ext cx="11689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Isaac Newton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28596" y="785794"/>
            <a:ext cx="46482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Feedback </a:t>
            </a:r>
            <a:r>
              <a:rPr lang="th-TH" sz="4000"/>
              <a:t>ข้อมูล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457200" y="2000240"/>
            <a:ext cx="7686700" cy="4357718"/>
          </a:xfrm>
        </p:spPr>
        <p:txBody>
          <a:bodyPr/>
          <a:lstStyle/>
          <a:p>
            <a:r>
              <a:rPr lang="en-US" dirty="0" smtClean="0"/>
              <a:t>Diagnosis</a:t>
            </a:r>
          </a:p>
          <a:p>
            <a:pPr>
              <a:buNone/>
            </a:pPr>
            <a:r>
              <a:rPr lang="en-US" dirty="0" smtClean="0"/>
              <a:t>    - criteria checklist, take H/C</a:t>
            </a:r>
          </a:p>
          <a:p>
            <a:r>
              <a:rPr lang="en-US" dirty="0" smtClean="0"/>
              <a:t>Resuscitation</a:t>
            </a:r>
          </a:p>
          <a:p>
            <a:pPr>
              <a:buNone/>
            </a:pPr>
            <a:r>
              <a:rPr lang="en-US" dirty="0" smtClean="0"/>
              <a:t>    - Fluid </a:t>
            </a:r>
          </a:p>
          <a:p>
            <a:pPr>
              <a:buNone/>
            </a:pPr>
            <a:r>
              <a:rPr lang="en-US" dirty="0" smtClean="0"/>
              <a:t>    - Early appropriate ABO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vasopressor</a:t>
            </a:r>
            <a:endParaRPr lang="en-US" dirty="0" smtClean="0"/>
          </a:p>
          <a:p>
            <a:r>
              <a:rPr lang="en-US" dirty="0" smtClean="0"/>
              <a:t>Record and monitor during transfer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gro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24868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3071834" cy="685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eaLnBrk="1" hangingPunct="1"/>
            <a:r>
              <a:rPr lang="th-TH" sz="3200" b="1" dirty="0" smtClean="0"/>
              <a:t>สรุปการพัฒนาเครือข่าย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286000" y="34290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sepsis fast track</a:t>
            </a:r>
            <a:endParaRPr lang="th-TH" sz="2400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590800" y="1676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Sepsis bundle</a:t>
            </a:r>
            <a:endParaRPr lang="th-TH" sz="1600" b="1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4876800" y="20574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 dirty="0"/>
              <a:t>นิเทศ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343400" y="13716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feedback</a:t>
            </a:r>
            <a:endParaRPr lang="th-TH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1000109"/>
            <a:ext cx="5786479" cy="9890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/>
              <a:t>Hospital-</a:t>
            </a:r>
            <a:r>
              <a:rPr lang="en-US" sz="4800" b="1" dirty="0" err="1" smtClean="0"/>
              <a:t>acqired</a:t>
            </a:r>
            <a:r>
              <a:rPr lang="en-US" sz="4800" b="1" dirty="0" smtClean="0"/>
              <a:t> sepsis</a:t>
            </a: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5" y="2500306"/>
            <a:ext cx="8229600" cy="368618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Early detection + Resuscitation</a:t>
            </a:r>
          </a:p>
          <a:p>
            <a:pPr>
              <a:buNone/>
            </a:pPr>
            <a:r>
              <a:rPr lang="th-TH" dirty="0" smtClean="0"/>
              <a:t>      </a:t>
            </a:r>
            <a:r>
              <a:rPr lang="en-US" dirty="0" smtClean="0"/>
              <a:t>  SOS + CPG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Maintenance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Fast-Track ICU </a:t>
            </a:r>
            <a:r>
              <a:rPr lang="th-TH" dirty="0" smtClean="0"/>
              <a:t>ถ้าเหมาะสม</a:t>
            </a:r>
            <a:r>
              <a:rPr lang="en-US" dirty="0" smtClean="0"/>
              <a:t>, Sepsis Team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Monitor</a:t>
            </a:r>
          </a:p>
          <a:p>
            <a:pPr>
              <a:buNone/>
            </a:pPr>
            <a:r>
              <a:rPr lang="en-US" dirty="0" smtClean="0"/>
              <a:t>      SOS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42918"/>
            <a:ext cx="8286808" cy="1139825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5400" b="1" dirty="0" err="1" smtClean="0"/>
              <a:t>sos</a:t>
            </a:r>
            <a:r>
              <a:rPr lang="en-US" dirty="0" smtClean="0"/>
              <a:t> (search out severity) </a:t>
            </a:r>
            <a:r>
              <a:rPr lang="en-US" b="1" dirty="0" smtClean="0"/>
              <a:t>score</a:t>
            </a:r>
            <a:endParaRPr lang="th-TH" b="1" dirty="0" smtClean="0"/>
          </a:p>
        </p:txBody>
      </p:sp>
      <p:graphicFrame>
        <p:nvGraphicFramePr>
          <p:cNvPr id="550915" name="Group 3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229600" cy="4618356"/>
        </p:xfrm>
        <a:graphic>
          <a:graphicData uri="http://schemas.openxmlformats.org/drawingml/2006/table">
            <a:tbl>
              <a:tblPr/>
              <a:tblGrid>
                <a:gridCol w="1217613"/>
                <a:gridCol w="611187"/>
                <a:gridCol w="1524000"/>
                <a:gridCol w="1014413"/>
                <a:gridCol w="812800"/>
                <a:gridCol w="915987"/>
                <a:gridCol w="915988"/>
                <a:gridCol w="1217612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score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อุณหภูมิ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ไข้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35.1-36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36.1-38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38.1-38.4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ความดันโลหิต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ค่าบน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81-90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101-180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181-199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ให้ยากระตุ้น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ความดันโลหิต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ชีพจร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41-50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51-100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121-139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หายใจ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ใส่เครื่องช่วยหายใจ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26-35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ความรู้สึกตัว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สับสน</a:t>
                      </a: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กระสับกระส่าย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ที่เพิ่งเกิดขึ้น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ตื่นดี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พูดคุยรู้เรื่อง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ซึม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แต่เรียกแล้วลืมตาสลึมลือ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ซึมมาก</a:t>
                      </a: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ต้องกระตุ้น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จึงจะลืมตา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ไม่รู้สึกตัว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แม้จะกระตุ้นแล้วก็ตาม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8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ปัสสาวะ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วัน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ปัสสาวะ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/8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ชม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ปัสสาวะ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/4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ชม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ปัสสาวะ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/1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501-999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161-319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81-159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16387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l="20280" t="18704" r="21132" b="9152"/>
          <a:stretch>
            <a:fillRect/>
          </a:stretch>
        </p:blipFill>
        <p:spPr bwMode="auto">
          <a:xfrm>
            <a:off x="0" y="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3733800" y="1676400"/>
            <a:ext cx="5181600" cy="4495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04800" y="1676400"/>
            <a:ext cx="4343400" cy="449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48870" name="Oval 6"/>
          <p:cNvSpPr>
            <a:spLocks noChangeArrowheads="1"/>
          </p:cNvSpPr>
          <p:nvPr/>
        </p:nvSpPr>
        <p:spPr bwMode="auto">
          <a:xfrm>
            <a:off x="6324600" y="1752600"/>
            <a:ext cx="2209800" cy="1371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concious</a:t>
            </a:r>
            <a:endParaRPr lang="th-TH" sz="3200" b="1"/>
          </a:p>
        </p:txBody>
      </p:sp>
      <p:sp>
        <p:nvSpPr>
          <p:cNvPr id="548871" name="Oval 7"/>
          <p:cNvSpPr>
            <a:spLocks noChangeArrowheads="1"/>
          </p:cNvSpPr>
          <p:nvPr/>
        </p:nvSpPr>
        <p:spPr bwMode="auto">
          <a:xfrm>
            <a:off x="6553200" y="4648200"/>
            <a:ext cx="1981200" cy="15240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urine</a:t>
            </a:r>
            <a:endParaRPr lang="th-TH" sz="3600" b="1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57200" y="2514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h-TH" sz="6600" b="1"/>
              <a:t>SIRS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h-TH" sz="2000" b="1"/>
              <a:t>+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h-TH" sz="4400" b="1"/>
              <a:t>infection</a:t>
            </a:r>
          </a:p>
          <a:p>
            <a:pPr algn="ctr"/>
            <a:endParaRPr lang="th-TH" sz="2000"/>
          </a:p>
        </p:txBody>
      </p:sp>
      <p:sp>
        <p:nvSpPr>
          <p:cNvPr id="548869" name="Oval 5"/>
          <p:cNvSpPr>
            <a:spLocks noChangeArrowheads="1"/>
          </p:cNvSpPr>
          <p:nvPr/>
        </p:nvSpPr>
        <p:spPr bwMode="auto">
          <a:xfrm>
            <a:off x="990600" y="4724400"/>
            <a:ext cx="1295400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WBC</a:t>
            </a:r>
            <a:endParaRPr lang="th-TH" sz="3600" b="1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6096000" y="32004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/>
              <a:t>SOS</a:t>
            </a:r>
            <a:endParaRPr lang="th-TH" sz="6600" b="1"/>
          </a:p>
        </p:txBody>
      </p:sp>
      <p:sp>
        <p:nvSpPr>
          <p:cNvPr id="548877" name="Rectangle 13"/>
          <p:cNvSpPr>
            <a:spLocks noChangeArrowheads="1"/>
          </p:cNvSpPr>
          <p:nvPr/>
        </p:nvSpPr>
        <p:spPr bwMode="auto">
          <a:xfrm>
            <a:off x="3657600" y="1676400"/>
            <a:ext cx="2057400" cy="44958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600">
                <a:solidFill>
                  <a:schemeClr val="bg1"/>
                </a:solidFill>
              </a:rPr>
              <a:t>v/s</a:t>
            </a:r>
            <a:endParaRPr lang="th-TH" sz="10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857224" y="0"/>
            <a:ext cx="300039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หัวใจ 3"/>
          <p:cNvSpPr/>
          <p:nvPr/>
        </p:nvSpPr>
        <p:spPr>
          <a:xfrm>
            <a:off x="3000364" y="1714488"/>
            <a:ext cx="3500462" cy="3000396"/>
          </a:xfrm>
          <a:prstGeom prst="hear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86050" y="2357430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SOS</a:t>
            </a:r>
            <a:endParaRPr lang="th-TH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285728"/>
            <a:ext cx="36984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7200" b="1" dirty="0" smtClean="0"/>
              <a:t>ผู้ช่วยพยาบาล</a:t>
            </a:r>
            <a:endParaRPr lang="th-TH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4071942"/>
            <a:ext cx="273344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8800" b="1" dirty="0" smtClean="0"/>
              <a:t>พยาบาล</a:t>
            </a:r>
            <a:endParaRPr lang="th-TH" sz="8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4143380"/>
            <a:ext cx="189507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8000" b="1" dirty="0" smtClean="0"/>
              <a:t>แพทย์</a:t>
            </a:r>
            <a:endParaRPr lang="th-TH" sz="8000" b="1" dirty="0"/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rot="5400000">
            <a:off x="964381" y="2178835"/>
            <a:ext cx="2214578" cy="1143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rot="5400000" flipH="1" flipV="1">
            <a:off x="392877" y="1821645"/>
            <a:ext cx="2357454" cy="12858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rot="16200000" flipH="1">
            <a:off x="6286512" y="1785926"/>
            <a:ext cx="2357454" cy="13573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rot="16200000" flipV="1">
            <a:off x="5893603" y="2178835"/>
            <a:ext cx="2071702" cy="1143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3428992" y="5357826"/>
            <a:ext cx="2571768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 rot="10800000">
            <a:off x="3357554" y="4857760"/>
            <a:ext cx="2571768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6257940" cy="7191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Sepsis guideline </a:t>
            </a:r>
            <a:r>
              <a:rPr lang="th-TH" dirty="0" smtClean="0"/>
              <a:t>ในโรงพยาบาล</a:t>
            </a:r>
          </a:p>
        </p:txBody>
      </p:sp>
      <p:pic>
        <p:nvPicPr>
          <p:cNvPr id="13315" name="Picture 4" descr="scan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46405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5" descr="scan0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25963" y="1143000"/>
            <a:ext cx="4568825" cy="5715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abstract ส่งประชุม chest 2011\sepsis ส่งให้พี่นาตยา 2011\โปสเตอร์ sepsis.gif"/>
          <p:cNvPicPr>
            <a:picLocks noChangeAspect="1" noChangeArrowheads="1"/>
          </p:cNvPicPr>
          <p:nvPr/>
        </p:nvPicPr>
        <p:blipFill>
          <a:blip r:embed="rId2"/>
          <a:srcRect l="11984" t="10167" r="12172"/>
          <a:stretch>
            <a:fillRect/>
          </a:stretch>
        </p:blipFill>
        <p:spPr bwMode="auto">
          <a:xfrm>
            <a:off x="1071538" y="785794"/>
            <a:ext cx="6215106" cy="5521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uc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357298"/>
            <a:ext cx="6429420" cy="5102714"/>
          </a:xfrm>
          <a:prstGeom prst="rect">
            <a:avLst/>
          </a:prstGeom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6286512" y="500042"/>
            <a:ext cx="1714512" cy="714380"/>
          </a:xfrm>
          <a:prstGeom prst="wedgeRoundRectCallout">
            <a:avLst>
              <a:gd name="adj1" fmla="val -28218"/>
              <a:gd name="adj2" fmla="val 900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Prevention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500438"/>
            <a:ext cx="2100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Dr. Edward Jenner</a:t>
            </a:r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928670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“Prevention is better than cure”</a:t>
            </a:r>
            <a:endParaRPr lang="th-TH" sz="3200" dirty="0"/>
          </a:p>
        </p:txBody>
      </p:sp>
      <p:pic>
        <p:nvPicPr>
          <p:cNvPr id="10" name="รูปภาพ 9" descr="220px-Edward_Jenner_by_James_Northc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785926"/>
            <a:ext cx="1182686" cy="147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  sepsis 004"/>
          <p:cNvPicPr>
            <a:picLocks noChangeAspect="1" noChangeArrowheads="1"/>
          </p:cNvPicPr>
          <p:nvPr/>
        </p:nvPicPr>
        <p:blipFill>
          <a:blip r:embed="rId2" cstate="print"/>
          <a:srcRect l="55469" t="16666"/>
          <a:stretch>
            <a:fillRect/>
          </a:stretch>
        </p:blipFill>
        <p:spPr>
          <a:xfrm>
            <a:off x="6500826" y="785794"/>
            <a:ext cx="1730579" cy="2428892"/>
          </a:xfrm>
          <a:prstGeom prst="rect">
            <a:avLst/>
          </a:prstGeom>
        </p:spPr>
      </p:pic>
      <p:pic>
        <p:nvPicPr>
          <p:cNvPr id="5" name="Picture 5" descr="DSC0749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59375" t="21875" r="6250" b="17708"/>
          <a:stretch>
            <a:fillRect/>
          </a:stretch>
        </p:blipFill>
        <p:spPr>
          <a:xfrm>
            <a:off x="2928926" y="4429132"/>
            <a:ext cx="1709585" cy="2253544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6215074" y="214290"/>
            <a:ext cx="217078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คุณ ปัญญา เถื่อนด้วง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3786190"/>
            <a:ext cx="202331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/>
              <a:t>คุณ </a:t>
            </a:r>
            <a:r>
              <a:rPr lang="th-TH" dirty="0" err="1" smtClean="0"/>
              <a:t>นาตยา</a:t>
            </a:r>
            <a:r>
              <a:rPr lang="th-TH" dirty="0" smtClean="0"/>
              <a:t> คำสว่าง</a:t>
            </a:r>
            <a:endParaRPr lang="th-TH" dirty="0"/>
          </a:p>
        </p:txBody>
      </p:sp>
      <p:pic>
        <p:nvPicPr>
          <p:cNvPr id="8" name="รูปภาพ 7" descr="andy cartoon.gif"/>
          <p:cNvPicPr>
            <a:picLocks noChangeAspect="1"/>
          </p:cNvPicPr>
          <p:nvPr/>
        </p:nvPicPr>
        <p:blipFill>
          <a:blip r:embed="rId4">
            <a:biLevel thresh="50000"/>
          </a:blip>
          <a:srcRect l="26923" t="8948" r="11538" b="13344"/>
          <a:stretch>
            <a:fillRect/>
          </a:stretch>
        </p:blipFill>
        <p:spPr>
          <a:xfrm>
            <a:off x="285720" y="4357694"/>
            <a:ext cx="1162058" cy="2178859"/>
          </a:xfrm>
          <a:prstGeom prst="rect">
            <a:avLst/>
          </a:prstGeom>
        </p:spPr>
      </p:pic>
      <p:sp>
        <p:nvSpPr>
          <p:cNvPr id="11" name="ส่วนโค้ง 10"/>
          <p:cNvSpPr/>
          <p:nvPr/>
        </p:nvSpPr>
        <p:spPr>
          <a:xfrm>
            <a:off x="1142976" y="4500570"/>
            <a:ext cx="285752" cy="50006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่วนโค้ง 11"/>
          <p:cNvSpPr/>
          <p:nvPr/>
        </p:nvSpPr>
        <p:spPr>
          <a:xfrm>
            <a:off x="1285852" y="4429132"/>
            <a:ext cx="285752" cy="50006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6" descr="pic  sepsis 004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 l="7812" t="16667" r="62500" b="14583"/>
          <a:stretch>
            <a:fillRect/>
          </a:stretch>
        </p:blipFill>
        <p:spPr>
          <a:xfrm>
            <a:off x="6786578" y="4143380"/>
            <a:ext cx="1478550" cy="2568008"/>
          </a:xfrm>
        </p:spPr>
      </p:pic>
      <p:pic>
        <p:nvPicPr>
          <p:cNvPr id="14" name="Picture 2" descr="C:\Users\admin\Desktop\P1000465.jpg"/>
          <p:cNvPicPr>
            <a:picLocks noChangeAspect="1" noChangeArrowheads="1"/>
          </p:cNvPicPr>
          <p:nvPr/>
        </p:nvPicPr>
        <p:blipFill>
          <a:blip r:embed="rId6"/>
          <a:srcRect l="17190" t="43450" r="70196" b="21547"/>
          <a:stretch>
            <a:fillRect/>
          </a:stretch>
        </p:blipFill>
        <p:spPr bwMode="auto">
          <a:xfrm>
            <a:off x="3786182" y="285728"/>
            <a:ext cx="1318855" cy="2571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43174" y="2928934"/>
            <a:ext cx="297068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/>
              <a:t>นพ. สมบูรณ์ </a:t>
            </a:r>
            <a:r>
              <a:rPr lang="th-TH" dirty="0"/>
              <a:t>ตัน</a:t>
            </a:r>
            <a:r>
              <a:rPr lang="th-TH" dirty="0" err="1"/>
              <a:t>สุภสวัสดิ</a:t>
            </a:r>
            <a:r>
              <a:rPr lang="th-TH" dirty="0"/>
              <a:t>กุล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84" y="3500438"/>
            <a:ext cx="280397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err="1" smtClean="0"/>
              <a:t>พญ.</a:t>
            </a:r>
            <a:r>
              <a:rPr lang="th-TH" dirty="0" smtClean="0"/>
              <a:t> พรพิศ ตรีบุพชาติสกุล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72" y="1500174"/>
            <a:ext cx="778674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“This initiative can work only if clinicians implement these tools in their institutions,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begin to measure their results"</a:t>
            </a:r>
            <a:endParaRPr lang="th-TH" sz="3200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786322"/>
            <a:ext cx="65722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Mitchell Levy, MD, FCCM,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member of the executive committee of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Surviving Sepsis Campaign and SCCM past President </a:t>
            </a:r>
            <a:endParaRPr lang="th-TH" sz="2000" dirty="0">
              <a:latin typeface="Arial" pitchFamily="34" charset="0"/>
            </a:endParaRPr>
          </a:p>
        </p:txBody>
      </p:sp>
      <p:pic>
        <p:nvPicPr>
          <p:cNvPr id="8194" name="Picture 2" descr="http://blog.dwbuk.org/wp-content/uploads/Dr.-Mitchell-Le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1315749" cy="1643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285720" y="714356"/>
            <a:ext cx="6929486" cy="2328858"/>
          </a:xfrm>
          <a:prstGeom prst="wedgeRoundRectCallout">
            <a:avLst>
              <a:gd name="adj1" fmla="val 40657"/>
              <a:gd name="adj2" fmla="val 7525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latin typeface="Comic Sans MS" pitchFamily="66" charset="0"/>
              </a:rPr>
              <a:t>Put the </a:t>
            </a:r>
            <a:r>
              <a:rPr lang="en-US" sz="4000" dirty="0" smtClean="0">
                <a:latin typeface="Comic Sans MS" pitchFamily="66" charset="0"/>
              </a:rPr>
              <a:t>Right </a:t>
            </a:r>
            <a:r>
              <a:rPr lang="en-US" sz="4000" dirty="0">
                <a:latin typeface="Comic Sans MS" pitchFamily="66" charset="0"/>
              </a:rPr>
              <a:t>patient to the </a:t>
            </a:r>
            <a:r>
              <a:rPr lang="en-US" sz="4000" dirty="0" smtClean="0">
                <a:latin typeface="Comic Sans MS" pitchFamily="66" charset="0"/>
              </a:rPr>
              <a:t>Right place, Right </a:t>
            </a:r>
            <a:r>
              <a:rPr lang="en-US" sz="4000" dirty="0">
                <a:latin typeface="Comic Sans MS" pitchFamily="66" charset="0"/>
              </a:rPr>
              <a:t>time and </a:t>
            </a:r>
            <a:r>
              <a:rPr lang="en-US" sz="4000" dirty="0" smtClean="0">
                <a:latin typeface="Comic Sans MS" pitchFamily="66" charset="0"/>
              </a:rPr>
              <a:t>Right </a:t>
            </a:r>
            <a:r>
              <a:rPr lang="en-US" sz="4000" dirty="0">
                <a:latin typeface="Comic Sans MS" pitchFamily="66" charset="0"/>
              </a:rPr>
              <a:t>therapy</a:t>
            </a:r>
            <a:endParaRPr lang="th-TH" sz="4000" dirty="0">
              <a:latin typeface="Comic Sans MS" pitchFamily="66" charset="0"/>
            </a:endParaRPr>
          </a:p>
        </p:txBody>
      </p:sp>
      <p:pic>
        <p:nvPicPr>
          <p:cNvPr id="5" name="รูปภาพ 4" descr="happy hos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99684" y="3115630"/>
            <a:ext cx="2767584" cy="410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7921625" cy="24288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ด้วยความขอบคุณโรงพยาบาลชุมชนทุกแห่งในจังหวัดพิษณุโลก แผนกอุบัติเหตุและฉุกเฉิน  </a:t>
            </a:r>
          </a:p>
          <a:p>
            <a:pPr algn="ctr" eaLnBrk="1" hangingPunct="1">
              <a:buFontTx/>
              <a:buNone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และแผนกอายุรก</a:t>
            </a:r>
            <a:r>
              <a:rPr lang="th-TH" b="1" dirty="0" err="1" smtClean="0">
                <a:solidFill>
                  <a:schemeClr val="tx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รรม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โรงพยาบาลพุทธชินราช </a:t>
            </a:r>
          </a:p>
          <a:p>
            <a:pPr algn="ctr" eaLnBrk="1" hangingPunct="1">
              <a:buFontTx/>
              <a:buNone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ที่ร่วมกันดูแลผู้ป่วย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Sepsis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ให้มีประสิทธิภาพมากยิ่งขึ้น</a:t>
            </a:r>
          </a:p>
        </p:txBody>
      </p:sp>
      <p:pic>
        <p:nvPicPr>
          <p:cNvPr id="5" name="รูปภาพ 4" descr="Sepsis s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2214578" cy="315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0430" y="4143380"/>
            <a:ext cx="46053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www.sepsiseasy.com</a:t>
            </a:r>
            <a:endParaRPr lang="th-TH" sz="40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14546" y="3786190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28662" y="3786190"/>
            <a:ext cx="57150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1714488"/>
            <a:ext cx="214674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รพ.ชาติตระการ</a:t>
            </a:r>
            <a:endParaRPr lang="th-TH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1714488"/>
            <a:ext cx="172354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รพ.นครไทย</a:t>
            </a:r>
            <a:endParaRPr lang="th-TH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216437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รพ.เนินมะปราง</a:t>
            </a:r>
            <a:endParaRPr lang="th-TH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643182"/>
            <a:ext cx="20425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รพ.บางกระทุ่ม</a:t>
            </a:r>
            <a:endParaRPr lang="th-TH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2643182"/>
            <a:ext cx="17668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รพ.บางระกำ</a:t>
            </a:r>
            <a:endParaRPr lang="th-TH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2571744"/>
            <a:ext cx="21755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รพ.พรหมพิราม</a:t>
            </a:r>
            <a:endParaRPr lang="th-TH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3571876"/>
            <a:ext cx="17043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รพ.วัดโบสถ์</a:t>
            </a:r>
            <a:endParaRPr lang="th-TH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3571876"/>
            <a:ext cx="14991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รพ.วังทอง</a:t>
            </a:r>
            <a:endParaRPr lang="th-TH" sz="36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57158" y="4786322"/>
            <a:ext cx="76438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แผนกอุบัติเหตุและฉุกเฉิน  </a:t>
            </a:r>
          </a:p>
          <a:p>
            <a:pPr algn="ctr">
              <a:buFontTx/>
              <a:buNone/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และแผนกอายุรก</a:t>
            </a:r>
            <a:r>
              <a:rPr lang="th-TH" sz="3600" b="1" dirty="0" err="1" smtClean="0">
                <a:latin typeface="Cordia New" pitchFamily="34" charset="-34"/>
                <a:cs typeface="Cordia New" pitchFamily="34" charset="-34"/>
              </a:rPr>
              <a:t>รรม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โรงพยาบาลพุทธชินราช</a:t>
            </a:r>
            <a:endParaRPr lang="th-TH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14348" y="714356"/>
            <a:ext cx="64294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โรงพยาบาลชุมชนทุกแห่งในจังหวัดพิษณุโลก 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4643443" cy="9890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</a:rPr>
              <a:t>การแพทย์แนวพุทธ</a:t>
            </a:r>
            <a:endParaRPr lang="th-TH" sz="6000" b="1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214554"/>
            <a:ext cx="8358218" cy="242887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14400" indent="-91440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1.</a:t>
            </a:r>
            <a:r>
              <a:rPr lang="th-TH" sz="3600" dirty="0" smtClean="0">
                <a:solidFill>
                  <a:schemeClr val="tx1"/>
                </a:solidFill>
              </a:rPr>
              <a:t> </a:t>
            </a:r>
            <a:r>
              <a:rPr lang="th-TH" sz="5400" dirty="0" smtClean="0">
                <a:solidFill>
                  <a:schemeClr val="tx1"/>
                </a:solidFill>
              </a:rPr>
              <a:t>ความจริงของธรรมชาติเป็นอย่างไร</a:t>
            </a:r>
          </a:p>
          <a:p>
            <a:pPr marL="914400" indent="-91440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2</a:t>
            </a:r>
            <a:r>
              <a:rPr lang="th-TH" sz="4000" dirty="0" smtClean="0">
                <a:solidFill>
                  <a:schemeClr val="tx1"/>
                </a:solidFill>
              </a:rPr>
              <a:t>. </a:t>
            </a:r>
            <a:r>
              <a:rPr lang="th-TH" sz="5400" dirty="0" smtClean="0">
                <a:solidFill>
                  <a:schemeClr val="tx1"/>
                </a:solidFill>
              </a:rPr>
              <a:t>มนุษย์จะเอาอย่างไร</a:t>
            </a:r>
            <a:endParaRPr lang="th-TH" sz="5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5286388"/>
            <a:ext cx="65133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5400" dirty="0" smtClean="0"/>
              <a:t>พระพรหม</a:t>
            </a:r>
            <a:r>
              <a:rPr lang="th-TH" sz="5400" dirty="0" err="1" smtClean="0"/>
              <a:t>คุณาภรณ์</a:t>
            </a:r>
            <a:r>
              <a:rPr lang="th-TH" sz="5400" dirty="0" smtClean="0"/>
              <a:t> </a:t>
            </a:r>
            <a:r>
              <a:rPr lang="en-US" sz="5400" dirty="0" smtClean="0"/>
              <a:t>(</a:t>
            </a:r>
            <a:r>
              <a:rPr lang="th-TH" sz="5400" dirty="0" err="1" smtClean="0"/>
              <a:t>ปอ.ป</a:t>
            </a:r>
            <a:r>
              <a:rPr lang="th-TH" sz="5400" dirty="0" smtClean="0"/>
              <a:t>ยุตโต</a:t>
            </a:r>
            <a:r>
              <a:rPr lang="en-US" sz="5400" dirty="0" smtClean="0"/>
              <a:t>)</a:t>
            </a:r>
            <a:endParaRPr lang="th-TH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643834" y="457200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accent4"/>
                </a:solidFill>
                <a:cs typeface="+mn-cs"/>
              </a:rPr>
              <a:t/>
            </a:r>
            <a:br>
              <a:rPr lang="th-TH" sz="4000" dirty="0" smtClean="0">
                <a:solidFill>
                  <a:schemeClr val="accent4"/>
                </a:solidFill>
                <a:cs typeface="+mn-cs"/>
              </a:rPr>
            </a:br>
            <a:r>
              <a:rPr lang="th-TH" sz="6000" dirty="0" smtClean="0">
                <a:solidFill>
                  <a:schemeClr val="accent4"/>
                </a:solidFill>
                <a:cs typeface="+mn-cs"/>
              </a:rPr>
              <a:t>ความจริงของธรรมชาติเป็นอย่างไร</a:t>
            </a:r>
            <a:r>
              <a:rPr lang="th-TH" dirty="0" smtClean="0">
                <a:solidFill>
                  <a:schemeClr val="accent4"/>
                </a:solidFill>
              </a:rPr>
              <a:t/>
            </a:r>
            <a:br>
              <a:rPr lang="th-TH" dirty="0" smtClean="0">
                <a:solidFill>
                  <a:schemeClr val="accent4"/>
                </a:solidFill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1357322"/>
          </a:xfrm>
        </p:spPr>
        <p:txBody>
          <a:bodyPr/>
          <a:lstStyle/>
          <a:p>
            <a:r>
              <a:rPr lang="th-TH" dirty="0" smtClean="0"/>
              <a:t>การมีความรู้ </a:t>
            </a:r>
            <a:r>
              <a:rPr lang="en-US" dirty="0" smtClean="0"/>
              <a:t>(Knowledge)</a:t>
            </a:r>
          </a:p>
          <a:p>
            <a:r>
              <a:rPr lang="th-TH" dirty="0" smtClean="0"/>
              <a:t>การมีความเข้าใจ </a:t>
            </a:r>
            <a:r>
              <a:rPr lang="en-US" dirty="0" smtClean="0"/>
              <a:t>(Comprehension)</a:t>
            </a:r>
            <a:endParaRPr lang="th-TH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28596" y="3286124"/>
            <a:ext cx="8229600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th-TH" sz="21600" dirty="0" smtClean="0">
                <a:solidFill>
                  <a:schemeClr val="accent4"/>
                </a:solidFill>
              </a:rPr>
              <a:t>มนุษย์จะเอาอย่างไร</a:t>
            </a:r>
            <a:endParaRPr lang="th-TH" sz="4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643446"/>
            <a:ext cx="43941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th-TH" dirty="0" smtClean="0"/>
              <a:t>การนำไปประยุกต์ใช้ </a:t>
            </a:r>
            <a:r>
              <a:rPr lang="en-US" dirty="0" smtClean="0"/>
              <a:t>(Application)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th-TH" dirty="0" smtClean="0"/>
              <a:t>การวิเคราะห์ </a:t>
            </a:r>
            <a:r>
              <a:rPr lang="en-US" dirty="0" smtClean="0"/>
              <a:t>(Analysis)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th-TH" dirty="0" smtClean="0"/>
              <a:t>การสังเคราะห์ </a:t>
            </a:r>
            <a:r>
              <a:rPr lang="en-US" dirty="0" smtClean="0"/>
              <a:t>(Synthesis)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th-TH" dirty="0" smtClean="0"/>
              <a:t>การประเมินได้ </a:t>
            </a:r>
            <a:r>
              <a:rPr lang="en-US" dirty="0" smtClean="0"/>
              <a:t>(Evaluation)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trategy and O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857232"/>
            <a:ext cx="4429156" cy="2757105"/>
          </a:xfrm>
          <a:prstGeom prst="rect">
            <a:avLst/>
          </a:prstGeom>
        </p:spPr>
      </p:pic>
      <p:pic>
        <p:nvPicPr>
          <p:cNvPr id="5" name="รูปภาพ 4" descr="oe_pic_02.gif"/>
          <p:cNvPicPr>
            <a:picLocks noChangeAspect="1"/>
          </p:cNvPicPr>
          <p:nvPr/>
        </p:nvPicPr>
        <p:blipFill>
          <a:blip r:embed="rId3"/>
          <a:srcRect l="7229" t="55581"/>
          <a:stretch>
            <a:fillRect/>
          </a:stretch>
        </p:blipFill>
        <p:spPr>
          <a:xfrm>
            <a:off x="1928794" y="4000504"/>
            <a:ext cx="5500345" cy="2512056"/>
          </a:xfrm>
          <a:prstGeom prst="rect">
            <a:avLst/>
          </a:prstGeom>
        </p:spPr>
      </p:pic>
      <p:sp>
        <p:nvSpPr>
          <p:cNvPr id="6" name="ลูกศรลง 5"/>
          <p:cNvSpPr/>
          <p:nvPr/>
        </p:nvSpPr>
        <p:spPr>
          <a:xfrm>
            <a:off x="5286380" y="3643314"/>
            <a:ext cx="214314" cy="2857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Figure6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143116"/>
            <a:ext cx="5309469" cy="3682531"/>
          </a:xfrm>
          <a:prstGeom prst="rect">
            <a:avLst/>
          </a:prstGeom>
        </p:spPr>
      </p:pic>
      <p:pic>
        <p:nvPicPr>
          <p:cNvPr id="5" name="รูปภาพ 4" descr="strategy and operation effectiveness Michael E Por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357562"/>
            <a:ext cx="1962150" cy="245268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00034" y="78579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Strategy is wasted without "operational effectiveness"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6000768"/>
            <a:ext cx="5800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Michael E. Porter, Harvard Business School Professor 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74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Strategic Planning process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 Feedback from customers, staff and benchmark research results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Review the Organization's Current Situation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Look into the future--what is our dream or vision for the department or organization?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Develop Vision, Mission and Key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buddhachinaraj 25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ai font 2">
      <a:majorFont>
        <a:latin typeface="Arial"/>
        <a:ea typeface=""/>
        <a:cs typeface="Cordi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924</Words>
  <Application>Microsoft Office PowerPoint</Application>
  <PresentationFormat>นำเสนอทางหน้าจอ (4:3)</PresentationFormat>
  <Paragraphs>243</Paragraphs>
  <Slides>32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template buddhachinaraj 2555</vt:lpstr>
      <vt:lpstr>แนวทางการพัฒนาการดูแลผู้ป่วย sepsis อย่างเป็นระบบ </vt:lpstr>
      <vt:lpstr>ภาพนิ่ง 2</vt:lpstr>
      <vt:lpstr>ภาพนิ่ง 3</vt:lpstr>
      <vt:lpstr>ภาพนิ่ง 4</vt:lpstr>
      <vt:lpstr>การแพทย์แนวพุทธ</vt:lpstr>
      <vt:lpstr> ความจริงของธรรมชาติเป็นอย่างไร </vt:lpstr>
      <vt:lpstr>ภาพนิ่ง 7</vt:lpstr>
      <vt:lpstr>ภาพนิ่ง 8</vt:lpstr>
      <vt:lpstr>Strategic Planning process</vt:lpstr>
      <vt:lpstr>Strategic Planning process</vt:lpstr>
      <vt:lpstr>Strategy for  operational effectiveness</vt:lpstr>
      <vt:lpstr>SEPSIS</vt:lpstr>
      <vt:lpstr>SEPSIS</vt:lpstr>
      <vt:lpstr>กระบวนการดูแลผู้ป่วย Severe sepsis  and  septic  shock โรงพยาบาลพุทธชินราช  พิษณุโลก</vt:lpstr>
      <vt:lpstr>Community-acquired sepsis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สรุปการพัฒนาเครือข่าย</vt:lpstr>
      <vt:lpstr>Hospital-acqired sepsis</vt:lpstr>
      <vt:lpstr>sos (search out severity) score</vt:lpstr>
      <vt:lpstr>ภาพนิ่ง 24</vt:lpstr>
      <vt:lpstr>ภาพนิ่ง 25</vt:lpstr>
      <vt:lpstr>ภาพนิ่ง 26</vt:lpstr>
      <vt:lpstr>Sepsis guideline ในโรงพยาบาล</vt:lpstr>
      <vt:lpstr>ภาพนิ่ง 28</vt:lpstr>
      <vt:lpstr>ภาพนิ่ง 29</vt:lpstr>
      <vt:lpstr>ภาพนิ่ง 30</vt:lpstr>
      <vt:lpstr>ภาพนิ่ง 31</vt:lpstr>
      <vt:lpstr>ภาพนิ่ง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แนวทางการพัฒนาเครือข่าย sepsis</dc:title>
  <dc:creator>admin</dc:creator>
  <cp:lastModifiedBy>admin</cp:lastModifiedBy>
  <cp:revision>34</cp:revision>
  <dcterms:created xsi:type="dcterms:W3CDTF">2012-09-22T03:11:16Z</dcterms:created>
  <dcterms:modified xsi:type="dcterms:W3CDTF">2013-03-10T05:47:28Z</dcterms:modified>
</cp:coreProperties>
</file>